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472928" y="561023"/>
            <a:ext cx="9409867" cy="764500"/>
          </a:xfrm>
          <a:prstGeom prst="rect">
            <a:avLst/>
          </a:prstGeom>
          <a:noFill/>
          <a:ln/>
        </p:spPr>
        <p:txBody>
          <a:bodyPr wrap="none" rtlCol="0" anchor="t"/>
          <a:lstStyle/>
          <a:p>
            <a:pPr indent="0" marL="0">
              <a:lnSpc>
                <a:spcPts val="6020"/>
              </a:lnSpc>
              <a:buNone/>
            </a:pPr>
            <a:r>
              <a:rPr lang="en-US" sz="4816" b="1" dirty="0">
                <a:solidFill>
                  <a:srgbClr val="000000"/>
                </a:solidFill>
                <a:latin typeface="Instrument Sans" pitchFamily="34" charset="0"/>
                <a:ea typeface="Instrument Sans" pitchFamily="34" charset="-122"/>
                <a:cs typeface="Instrument Sans" pitchFamily="34" charset="-120"/>
              </a:rPr>
              <a:t>Jetpack Compose Hızlı Başlangıç</a:t>
            </a:r>
            <a:endParaRPr lang="en-US" sz="4816" dirty="0"/>
          </a:p>
        </p:txBody>
      </p:sp>
      <p:pic>
        <p:nvPicPr>
          <p:cNvPr id="7" name="Image 2" descr="preencoded.png">    </p:cNvPr>
          <p:cNvPicPr>
            <a:picLocks noChangeAspect="1"/>
          </p:cNvPicPr>
          <p:nvPr/>
        </p:nvPicPr>
        <p:blipFill>
          <a:blip r:embed="rId3"/>
          <a:stretch>
            <a:fillRect/>
          </a:stretch>
        </p:blipFill>
        <p:spPr>
          <a:xfrm>
            <a:off x="2472928" y="1631275"/>
            <a:ext cx="9684544" cy="3917394"/>
          </a:xfrm>
          <a:prstGeom prst="rect">
            <a:avLst/>
          </a:prstGeom>
        </p:spPr>
      </p:pic>
      <p:sp>
        <p:nvSpPr>
          <p:cNvPr id="8" name="Text 3"/>
          <p:cNvSpPr/>
          <p:nvPr/>
        </p:nvSpPr>
        <p:spPr>
          <a:xfrm>
            <a:off x="2472928" y="5777984"/>
            <a:ext cx="9684544" cy="978337"/>
          </a:xfrm>
          <a:prstGeom prst="rect">
            <a:avLst/>
          </a:prstGeom>
          <a:noFill/>
          <a:ln/>
        </p:spPr>
        <p:txBody>
          <a:bodyPr wrap="square" rtlCol="0" anchor="t"/>
          <a:lstStyle/>
          <a:p>
            <a:pPr indent="0" marL="0">
              <a:lnSpc>
                <a:spcPts val="2569"/>
              </a:lnSpc>
              <a:buNone/>
            </a:pPr>
            <a:r>
              <a:rPr lang="en-US" sz="1605" dirty="0">
                <a:solidFill>
                  <a:srgbClr val="000000"/>
                </a:solidFill>
                <a:latin typeface="Instrument Sans" pitchFamily="34" charset="0"/>
                <a:ea typeface="Instrument Sans" pitchFamily="34" charset="-122"/>
                <a:cs typeface="Instrument Sans" pitchFamily="34" charset="-120"/>
              </a:rPr>
              <a:t>Jetpack Compose, Android için modern bir declarative UI Toolkit'tir. Compose, UI görünümlerini, uygulama kullanıcı arayüzünüzü oluşturmanıza olanak tanıyan declarative bir API sağlayarak uygulama kullanıcı arayüzünüzü yazmayı ve sürdürmeyi kolaylaştırır. </a:t>
            </a:r>
            <a:endParaRPr lang="en-US" sz="1605" dirty="0"/>
          </a:p>
        </p:txBody>
      </p:sp>
      <p:sp>
        <p:nvSpPr>
          <p:cNvPr id="9" name="Shape 4"/>
          <p:cNvSpPr/>
          <p:nvPr/>
        </p:nvSpPr>
        <p:spPr>
          <a:xfrm>
            <a:off x="7152084" y="6985635"/>
            <a:ext cx="326112" cy="326112"/>
          </a:xfrm>
          <a:prstGeom prst="roundRect">
            <a:avLst>
              <a:gd name="adj" fmla="val 28036643"/>
            </a:avLst>
          </a:prstGeom>
          <a:noFill/>
          <a:ln w="7620">
            <a:solidFill>
              <a:srgbClr val="FFFFFF"/>
            </a:solidFill>
            <a:prstDash val="solid"/>
          </a:ln>
        </p:spPr>
      </p:sp>
      <p:pic>
        <p:nvPicPr>
          <p:cNvPr id="10" name="Image 3" descr="preencoded.png">    </p:cNvPr>
          <p:cNvPicPr>
            <a:picLocks noChangeAspect="1"/>
          </p:cNvPicPr>
          <p:nvPr/>
        </p:nvPicPr>
        <p:blipFill>
          <a:blip r:embed="rId4"/>
          <a:stretch>
            <a:fillRect/>
          </a:stretch>
        </p:blipFill>
        <p:spPr>
          <a:xfrm>
            <a:off x="7159704" y="6993255"/>
            <a:ext cx="310872" cy="310872"/>
          </a:xfrm>
          <a:prstGeom prst="rect">
            <a:avLst/>
          </a:prstGeom>
        </p:spPr>
      </p:pic>
      <p:sp>
        <p:nvSpPr>
          <p:cNvPr id="11" name="Text 5"/>
          <p:cNvSpPr/>
          <p:nvPr/>
        </p:nvSpPr>
        <p:spPr>
          <a:xfrm>
            <a:off x="5867281" y="7311747"/>
            <a:ext cx="2895838" cy="356830"/>
          </a:xfrm>
          <a:prstGeom prst="rect">
            <a:avLst/>
          </a:prstGeom>
          <a:noFill/>
          <a:ln/>
        </p:spPr>
        <p:txBody>
          <a:bodyPr wrap="none" rtlCol="0" anchor="t"/>
          <a:lstStyle/>
          <a:p>
            <a:pPr algn="ctr" indent="0" marL="0">
              <a:lnSpc>
                <a:spcPts val="2809"/>
              </a:lnSpc>
              <a:buNone/>
            </a:pPr>
            <a:r>
              <a:rPr lang="en-US" sz="2007" b="1" dirty="0">
                <a:solidFill>
                  <a:srgbClr val="000000"/>
                </a:solidFill>
                <a:latin typeface="Instrument Sans" pitchFamily="34" charset="0"/>
                <a:ea typeface="Instrument Sans" pitchFamily="34" charset="-122"/>
                <a:cs typeface="Instrument Sans" pitchFamily="34" charset="-120"/>
              </a:rPr>
              <a:t>by İbrahim Can Erdoğan</a:t>
            </a:r>
            <a:endParaRPr lang="en-US" sz="2007" dirty="0"/>
          </a:p>
        </p:txBody>
      </p:sp>
      <p:pic>
        <p:nvPicPr>
          <p:cNvPr id="12"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876663"/>
            <a:ext cx="6729055" cy="694373"/>
          </a:xfrm>
          <a:prstGeom prst="rect">
            <a:avLst/>
          </a:prstGeom>
          <a:noFill/>
          <a:ln/>
        </p:spPr>
        <p:txBody>
          <a:bodyPr wrap="none" rtlCol="0" anchor="t"/>
          <a:lstStyle/>
          <a:p>
            <a:pPr indent="0" marL="0">
              <a:lnSpc>
                <a:spcPts val="5468"/>
              </a:lnSpc>
              <a:buNone/>
            </a:pPr>
            <a:r>
              <a:rPr lang="en-US" sz="4374" b="1" dirty="0">
                <a:solidFill>
                  <a:srgbClr val="000000"/>
                </a:solidFill>
                <a:latin typeface="Instrument Sans" pitchFamily="34" charset="0"/>
                <a:ea typeface="Instrument Sans" pitchFamily="34" charset="-122"/>
                <a:cs typeface="Instrument Sans" pitchFamily="34" charset="-120"/>
              </a:rPr>
              <a:t>Declarative Programming</a:t>
            </a:r>
            <a:endParaRPr lang="en-US" sz="4374" dirty="0"/>
          </a:p>
        </p:txBody>
      </p:sp>
      <p:sp>
        <p:nvSpPr>
          <p:cNvPr id="7" name="Text 3"/>
          <p:cNvSpPr/>
          <p:nvPr/>
        </p:nvSpPr>
        <p:spPr>
          <a:xfrm>
            <a:off x="2037993" y="2904292"/>
            <a:ext cx="10554414" cy="2132409"/>
          </a:xfrm>
          <a:prstGeom prst="rect">
            <a:avLst/>
          </a:prstGeom>
          <a:noFill/>
          <a:ln/>
        </p:spPr>
        <p:txBody>
          <a:bodyPr wrap="square" rtlCol="0" anchor="t"/>
          <a:lstStyle/>
          <a:p>
            <a:pPr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Tarihsel olarak, bir Android görünüm hiyerarşisi UI widget'larından oluşan bir ağaç olarak temsil edilebilir. Kullanıcı etkileşimleri gibi nedenlerle uygulamanın durumu değiştikçe, mevcut verileri görüntülemek için UI hiyerarşisinin güncellenmesi gerekir. UI'yi güncellemenin en yaygın yolu, findViewById() gibi işlevleri kullanarak yürümek ve button.setText(String), container.addChild(View) veya img.setImageBitmap(Bitmap) gibi yöntemleri çağırarak düğümleri değiştirmektir. </a:t>
            </a:r>
            <a:pPr indent="0" marL="0">
              <a:lnSpc>
                <a:spcPts val="2799"/>
              </a:lnSpc>
              <a:buNone/>
            </a:pPr>
            <a:r>
              <a:rPr lang="en-US" sz="1750" u="sng" dirty="0">
                <a:solidFill>
                  <a:srgbClr val="000000"/>
                </a:solidFill>
                <a:latin typeface="Instrument Sans" pitchFamily="34" charset="0"/>
                <a:ea typeface="Instrument Sans" pitchFamily="34" charset="-122"/>
                <a:cs typeface="Instrument Sans" pitchFamily="34" charset="-120"/>
              </a:rPr>
              <a:t>Bu yöntemler widget'ın dahili durumunu değiştirir.</a:t>
            </a:r>
            <a:endParaRPr lang="en-US" sz="1750" dirty="0"/>
          </a:p>
        </p:txBody>
      </p:sp>
      <p:sp>
        <p:nvSpPr>
          <p:cNvPr id="8" name="Text 4"/>
          <p:cNvSpPr/>
          <p:nvPr/>
        </p:nvSpPr>
        <p:spPr>
          <a:xfrm>
            <a:off x="2037993" y="5286613"/>
            <a:ext cx="10554414" cy="1066205"/>
          </a:xfrm>
          <a:prstGeom prst="rect">
            <a:avLst/>
          </a:prstGeom>
          <a:noFill/>
          <a:ln/>
        </p:spPr>
        <p:txBody>
          <a:bodyPr wrap="square" rtlCol="0" anchor="t"/>
          <a:lstStyle/>
          <a:p>
            <a:pPr indent="0" marL="0">
              <a:lnSpc>
                <a:spcPts val="2799"/>
              </a:lnSpc>
              <a:buNone/>
            </a:pPr>
            <a:r>
              <a:rPr lang="en-US" sz="1750" b="1" dirty="0">
                <a:solidFill>
                  <a:srgbClr val="000000"/>
                </a:solidFill>
                <a:latin typeface="Instrument Sans" pitchFamily="34" charset="0"/>
                <a:ea typeface="Instrument Sans" pitchFamily="34" charset="-122"/>
                <a:cs typeface="Instrument Sans" pitchFamily="34" charset="-120"/>
              </a:rPr>
              <a:t>Görünümleri manuel olarak değiştirmek hata olasılığını artırır.</a:t>
            </a:r>
            <a:pPr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 Örneğin, bir güncelleme, kullanıcı arayüzünden yeni kaldırılmış bir aksiyonun değerini ayarlamaya çalışabilir. Genel olarak, yazılım bakım karmaşıklığı güncelleme gerektiren görünümlerin sayısıyla birlikte artar.</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400770"/>
            <a:ext cx="5006221" cy="3909417"/>
          </a:xfrm>
          <a:prstGeom prst="rect">
            <a:avLst/>
          </a:prstGeom>
          <a:noFill/>
          <a:ln/>
        </p:spPr>
        <p:txBody>
          <a:bodyPr wrap="square" rtlCol="0" anchor="t"/>
          <a:lstStyle/>
          <a:p>
            <a:pPr algn="l"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Son birkaç yıldır tüm endüstri, kullanıcı arayüzlerinin oluşturulması ve güncellenmesiyle ilgili mühendisliği </a:t>
            </a:r>
            <a:pPr algn="l" indent="0" marL="0">
              <a:lnSpc>
                <a:spcPts val="2799"/>
              </a:lnSpc>
              <a:buNone/>
            </a:pPr>
            <a:r>
              <a:rPr lang="en-US" sz="1750" b="1" dirty="0">
                <a:solidFill>
                  <a:srgbClr val="000000"/>
                </a:solidFill>
                <a:latin typeface="Instrument Sans" pitchFamily="34" charset="0"/>
                <a:ea typeface="Instrument Sans" pitchFamily="34" charset="-122"/>
                <a:cs typeface="Instrument Sans" pitchFamily="34" charset="-120"/>
              </a:rPr>
              <a:t>büyük ölçüde basitleştiren bildirimsel bir UI modeline geçmeye başladı. </a:t>
            </a:r>
            <a:pPr algn="l"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Bu teknik, kavramsal olarak tüm ekranı sıfırdan yeniden oluşturarak ve ardından yalnızca gerekli değişiklikleri uygulayarak çalışır. Bu yaklaşım, durum bilgisi içeren bir görünüm hiyerarşisini </a:t>
            </a:r>
            <a:pPr algn="l" indent="0" marL="0">
              <a:lnSpc>
                <a:spcPts val="2799"/>
              </a:lnSpc>
              <a:buNone/>
            </a:pPr>
            <a:r>
              <a:rPr lang="en-US" sz="1750" u="sng" dirty="0">
                <a:solidFill>
                  <a:srgbClr val="000000"/>
                </a:solidFill>
                <a:latin typeface="Instrument Sans" pitchFamily="34" charset="0"/>
                <a:ea typeface="Instrument Sans" pitchFamily="34" charset="-122"/>
                <a:cs typeface="Instrument Sans" pitchFamily="34" charset="-120"/>
              </a:rPr>
              <a:t>manuel olarak güncellemenin karmaşıklığını ortadan kaldırır. </a:t>
            </a:r>
            <a:pPr algn="l" indent="0" marL="0">
              <a:lnSpc>
                <a:spcPts val="2799"/>
              </a:lnSpc>
              <a:buNone/>
            </a:pPr>
            <a:r>
              <a:rPr lang="en-US" sz="1750" b="1" dirty="0">
                <a:solidFill>
                  <a:srgbClr val="000000"/>
                </a:solidFill>
                <a:latin typeface="Instrument Sans" pitchFamily="34" charset="0"/>
                <a:ea typeface="Instrument Sans" pitchFamily="34" charset="-122"/>
                <a:cs typeface="Instrument Sans" pitchFamily="34" charset="-120"/>
              </a:rPr>
              <a:t>Compose, bildirimsel bir kullanıcı arayüzü çerçevesidir.</a:t>
            </a:r>
            <a:endParaRPr lang="en-US" sz="1750" dirty="0"/>
          </a:p>
        </p:txBody>
      </p:sp>
      <p:pic>
        <p:nvPicPr>
          <p:cNvPr id="7" name="Image 2" descr="preencoded.png">    </p:cNvPr>
          <p:cNvPicPr>
            <a:picLocks noChangeAspect="1"/>
          </p:cNvPicPr>
          <p:nvPr/>
        </p:nvPicPr>
        <p:blipFill>
          <a:blip r:embed="rId3"/>
          <a:stretch>
            <a:fillRect/>
          </a:stretch>
        </p:blipFill>
        <p:spPr>
          <a:xfrm>
            <a:off x="8090892" y="1450777"/>
            <a:ext cx="4011930" cy="4011930"/>
          </a:xfrm>
          <a:prstGeom prst="rect">
            <a:avLst/>
          </a:prstGeom>
        </p:spPr>
      </p:pic>
      <p:sp>
        <p:nvSpPr>
          <p:cNvPr id="8" name="Text 3"/>
          <p:cNvSpPr/>
          <p:nvPr/>
        </p:nvSpPr>
        <p:spPr>
          <a:xfrm>
            <a:off x="2037993" y="5962531"/>
            <a:ext cx="10554414" cy="1066205"/>
          </a:xfrm>
          <a:prstGeom prst="rect">
            <a:avLst/>
          </a:prstGeom>
          <a:noFill/>
          <a:ln/>
        </p:spPr>
        <p:txBody>
          <a:bodyPr wrap="square" rtlCol="0" anchor="t"/>
          <a:lstStyle/>
          <a:p>
            <a:pPr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Tüm ekranı yeniden oluşturmanın zorluklarından biri, zaman, bilgi işlem gücü ve pil kullanımı açısından potansiyel olarak pahalı olmasıdır. Bu maliyeti azaltmak için </a:t>
            </a:r>
            <a:pPr indent="0" marL="0">
              <a:lnSpc>
                <a:spcPts val="2799"/>
              </a:lnSpc>
              <a:buNone/>
            </a:pPr>
            <a:r>
              <a:rPr lang="en-US" sz="1750" u="sng" dirty="0">
                <a:solidFill>
                  <a:srgbClr val="000000"/>
                </a:solidFill>
                <a:latin typeface="Instrument Sans" pitchFamily="34" charset="0"/>
                <a:ea typeface="Instrument Sans" pitchFamily="34" charset="-122"/>
                <a:cs typeface="Instrument Sans" pitchFamily="34" charset="-120"/>
              </a:rPr>
              <a:t>Compose, herhangi bir zamanda kullanıcı arayüzünün hangi bölümlerinin yeniden çizilmesi gerektiğini akıllıca seçer.</a:t>
            </a:r>
            <a:endParaRPr lang="en-US" sz="1750"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140143"/>
            <a:ext cx="8226504" cy="694373"/>
          </a:xfrm>
          <a:prstGeom prst="rect">
            <a:avLst/>
          </a:prstGeom>
          <a:noFill/>
          <a:ln/>
        </p:spPr>
        <p:txBody>
          <a:bodyPr wrap="none" rtlCol="0" anchor="t"/>
          <a:lstStyle/>
          <a:p>
            <a:pPr indent="0" marL="0">
              <a:lnSpc>
                <a:spcPts val="5468"/>
              </a:lnSpc>
              <a:buNone/>
            </a:pPr>
            <a:r>
              <a:rPr lang="en-US" sz="4374" b="1" dirty="0">
                <a:solidFill>
                  <a:srgbClr val="000000"/>
                </a:solidFill>
                <a:latin typeface="Instrument Sans" pitchFamily="34" charset="0"/>
                <a:ea typeface="Instrument Sans" pitchFamily="34" charset="-122"/>
                <a:cs typeface="Instrument Sans" pitchFamily="34" charset="-120"/>
              </a:rPr>
              <a:t>A Simple Composable Function</a:t>
            </a:r>
            <a:endParaRPr lang="en-US" sz="4374" dirty="0"/>
          </a:p>
        </p:txBody>
      </p:sp>
      <p:pic>
        <p:nvPicPr>
          <p:cNvPr id="7" name="Image 2" descr="preencoded.png">    </p:cNvPr>
          <p:cNvPicPr>
            <a:picLocks noChangeAspect="1"/>
          </p:cNvPicPr>
          <p:nvPr/>
        </p:nvPicPr>
        <p:blipFill>
          <a:blip r:embed="rId3"/>
          <a:stretch>
            <a:fillRect/>
          </a:stretch>
        </p:blipFill>
        <p:spPr>
          <a:xfrm>
            <a:off x="4111823" y="2167771"/>
            <a:ext cx="6406634" cy="3605451"/>
          </a:xfrm>
          <a:prstGeom prst="rect">
            <a:avLst/>
          </a:prstGeom>
        </p:spPr>
      </p:pic>
      <p:sp>
        <p:nvSpPr>
          <p:cNvPr id="8" name="Text 3"/>
          <p:cNvSpPr/>
          <p:nvPr/>
        </p:nvSpPr>
        <p:spPr>
          <a:xfrm>
            <a:off x="2037993" y="6023134"/>
            <a:ext cx="10554414" cy="1066205"/>
          </a:xfrm>
          <a:prstGeom prst="rect">
            <a:avLst/>
          </a:prstGeom>
          <a:noFill/>
          <a:ln/>
        </p:spPr>
        <p:txBody>
          <a:bodyPr wrap="square" rtlCol="0" anchor="t"/>
          <a:lstStyle/>
          <a:p>
            <a:pPr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Compose kullanarak, </a:t>
            </a:r>
            <a:pPr indent="0" marL="0">
              <a:lnSpc>
                <a:spcPts val="2799"/>
              </a:lnSpc>
              <a:buNone/>
            </a:pPr>
            <a:r>
              <a:rPr lang="en-US" sz="1750" b="1" dirty="0">
                <a:solidFill>
                  <a:srgbClr val="000000"/>
                </a:solidFill>
                <a:latin typeface="Instrument Sans" pitchFamily="34" charset="0"/>
                <a:ea typeface="Instrument Sans" pitchFamily="34" charset="-122"/>
                <a:cs typeface="Instrument Sans" pitchFamily="34" charset="-120"/>
              </a:rPr>
              <a:t>veri alan ve kullanıcı arayüzü öğeleri yayan bir dizi birleştirilebilir işlev tanımlayarak kullanıcı arayüzünüzü oluşturabilirsiniz.</a:t>
            </a:r>
            <a:pPr indent="0" marL="0">
              <a:lnSpc>
                <a:spcPts val="2799"/>
              </a:lnSpc>
              <a:buNone/>
            </a:pPr>
            <a:r>
              <a:rPr lang="en-US" sz="1750" dirty="0">
                <a:solidFill>
                  <a:srgbClr val="000000"/>
                </a:solidFill>
                <a:latin typeface="Instrument Sans" pitchFamily="34" charset="0"/>
                <a:ea typeface="Instrument Sans" pitchFamily="34" charset="-122"/>
                <a:cs typeface="Instrument Sans" pitchFamily="34" charset="-120"/>
              </a:rPr>
              <a:t> Basit bir örnek olarak, bir String alan ve bir selamlama mesajı görüntüleyen bir Text widget'ı yayan bir Greeting widget'ı verilebilir.</a:t>
            </a:r>
            <a:endParaRPr lang="en-US" sz="1750"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32577"/>
          </a:xfrm>
          <a:prstGeom prst="rect">
            <a:avLst/>
          </a:prstGeom>
        </p:spPr>
      </p:pic>
      <p:sp>
        <p:nvSpPr>
          <p:cNvPr id="5" name="Shape 1"/>
          <p:cNvSpPr/>
          <p:nvPr/>
        </p:nvSpPr>
        <p:spPr>
          <a:xfrm>
            <a:off x="0" y="0"/>
            <a:ext cx="14630400" cy="8232577"/>
          </a:xfrm>
          <a:prstGeom prst="rect">
            <a:avLst/>
          </a:prstGeom>
          <a:solidFill>
            <a:srgbClr val="FFFFFF">
              <a:alpha val="85000"/>
            </a:srgbClr>
          </a:solidFill>
          <a:ln/>
        </p:spPr>
      </p:sp>
      <p:pic>
        <p:nvPicPr>
          <p:cNvPr id="6" name="Image 2" descr="preencoded.png">    </p:cNvPr>
          <p:cNvPicPr>
            <a:picLocks noChangeAspect="1"/>
          </p:cNvPicPr>
          <p:nvPr/>
        </p:nvPicPr>
        <p:blipFill>
          <a:blip r:embed="rId3"/>
          <a:stretch>
            <a:fillRect/>
          </a:stretch>
        </p:blipFill>
        <p:spPr>
          <a:xfrm>
            <a:off x="4465320" y="543520"/>
            <a:ext cx="5699522" cy="3207544"/>
          </a:xfrm>
          <a:prstGeom prst="rect">
            <a:avLst/>
          </a:prstGeom>
        </p:spPr>
      </p:pic>
      <p:sp>
        <p:nvSpPr>
          <p:cNvPr id="7" name="Text 2"/>
          <p:cNvSpPr/>
          <p:nvPr/>
        </p:nvSpPr>
        <p:spPr>
          <a:xfrm>
            <a:off x="2936677" y="3973354"/>
            <a:ext cx="9073158" cy="948690"/>
          </a:xfrm>
          <a:prstGeom prst="rect">
            <a:avLst/>
          </a:prstGeom>
          <a:noFill/>
          <a:ln/>
        </p:spPr>
        <p:txBody>
          <a:bodyPr wrap="square" rtlCol="0" anchor="t"/>
          <a:lstStyle/>
          <a:p>
            <a:pPr algn="l" marL="342900" indent="-342900">
              <a:lnSpc>
                <a:spcPts val="2490"/>
              </a:lnSpc>
              <a:buSzPct val="100000"/>
              <a:buChar char="•"/>
            </a:pPr>
            <a:r>
              <a:rPr lang="en-US" sz="1556" dirty="0">
                <a:solidFill>
                  <a:srgbClr val="000000"/>
                </a:solidFill>
                <a:latin typeface="Instrument Sans" pitchFamily="34" charset="0"/>
                <a:ea typeface="Instrument Sans" pitchFamily="34" charset="-122"/>
                <a:cs typeface="Instrument Sans" pitchFamily="34" charset="-120"/>
              </a:rPr>
              <a:t>Fonksiyon </a:t>
            </a:r>
            <a:pPr algn="l" indent="0" marL="0">
              <a:lnSpc>
                <a:spcPts val="2490"/>
              </a:lnSpc>
              <a:buNone/>
            </a:pPr>
            <a:r>
              <a:rPr lang="en-US" sz="1556" b="1" dirty="0">
                <a:solidFill>
                  <a:srgbClr val="000000"/>
                </a:solidFill>
                <a:latin typeface="Instrument Sans" pitchFamily="34" charset="0"/>
                <a:ea typeface="Instrument Sans" pitchFamily="34" charset="-122"/>
                <a:cs typeface="Instrument Sans" pitchFamily="34" charset="-120"/>
              </a:rPr>
              <a:t>@Composable </a:t>
            </a:r>
            <a:pPr algn="l" indent="0" marL="0">
              <a:lnSpc>
                <a:spcPts val="2490"/>
              </a:lnSpc>
              <a:buNone/>
            </a:pPr>
            <a:r>
              <a:rPr lang="en-US" sz="1556" dirty="0">
                <a:solidFill>
                  <a:srgbClr val="000000"/>
                </a:solidFill>
                <a:latin typeface="Instrument Sans" pitchFamily="34" charset="0"/>
                <a:ea typeface="Instrument Sans" pitchFamily="34" charset="-122"/>
                <a:cs typeface="Instrument Sans" pitchFamily="34" charset="-120"/>
              </a:rPr>
              <a:t>ek açıklamasıyla açıklanmıştır. Tüm Composable fonksiyonları bu anotasyona sahip olmalıdır; bu anotasyon Compose derleyicisine bu fonksiyonun verileri UI'ye dönüştürmek için tasarlandığını bildirir.</a:t>
            </a:r>
            <a:endParaRPr lang="en-US" sz="1556" dirty="0"/>
          </a:p>
        </p:txBody>
      </p:sp>
      <p:sp>
        <p:nvSpPr>
          <p:cNvPr id="8" name="Text 3"/>
          <p:cNvSpPr/>
          <p:nvPr/>
        </p:nvSpPr>
        <p:spPr>
          <a:xfrm>
            <a:off x="2936677" y="5001101"/>
            <a:ext cx="9073158" cy="948690"/>
          </a:xfrm>
          <a:prstGeom prst="rect">
            <a:avLst/>
          </a:prstGeom>
          <a:noFill/>
          <a:ln/>
        </p:spPr>
        <p:txBody>
          <a:bodyPr wrap="square" rtlCol="0" anchor="t"/>
          <a:lstStyle/>
          <a:p>
            <a:pPr algn="l" marL="342900" indent="-342900">
              <a:lnSpc>
                <a:spcPts val="2490"/>
              </a:lnSpc>
              <a:buSzPct val="100000"/>
              <a:buChar char="•"/>
            </a:pPr>
            <a:r>
              <a:rPr lang="en-US" sz="1556" dirty="0">
                <a:solidFill>
                  <a:srgbClr val="000000"/>
                </a:solidFill>
                <a:latin typeface="Instrument Sans" pitchFamily="34" charset="0"/>
                <a:ea typeface="Instrument Sans" pitchFamily="34" charset="-122"/>
                <a:cs typeface="Instrument Sans" pitchFamily="34" charset="-120"/>
              </a:rPr>
              <a:t>İşlev veri alır. Composable fonksiyonlar, uygulama mantığının kullanıcı arayüzünü tanımlamasına olanak tanıyan </a:t>
            </a:r>
            <a:pPr algn="l" indent="0" marL="0">
              <a:lnSpc>
                <a:spcPts val="2490"/>
              </a:lnSpc>
              <a:buNone/>
            </a:pPr>
            <a:r>
              <a:rPr lang="en-US" sz="1556" b="1" dirty="0">
                <a:solidFill>
                  <a:srgbClr val="000000"/>
                </a:solidFill>
                <a:latin typeface="Instrument Sans" pitchFamily="34" charset="0"/>
                <a:ea typeface="Instrument Sans" pitchFamily="34" charset="-122"/>
                <a:cs typeface="Instrument Sans" pitchFamily="34" charset="-120"/>
              </a:rPr>
              <a:t>parametreleri kabul edebilir.</a:t>
            </a:r>
            <a:pPr algn="l" indent="0" marL="0">
              <a:lnSpc>
                <a:spcPts val="2490"/>
              </a:lnSpc>
              <a:buNone/>
            </a:pPr>
            <a:r>
              <a:rPr lang="en-US" sz="1556" dirty="0">
                <a:solidFill>
                  <a:srgbClr val="000000"/>
                </a:solidFill>
                <a:latin typeface="Instrument Sans" pitchFamily="34" charset="0"/>
                <a:ea typeface="Instrument Sans" pitchFamily="34" charset="-122"/>
                <a:cs typeface="Instrument Sans" pitchFamily="34" charset="-120"/>
              </a:rPr>
              <a:t> Bu durumda, widget'ımız kullanıcıyı adıyla işleyebilmek için bir String kabul eder.</a:t>
            </a:r>
            <a:endParaRPr lang="en-US" sz="1556" dirty="0"/>
          </a:p>
        </p:txBody>
      </p:sp>
      <p:sp>
        <p:nvSpPr>
          <p:cNvPr id="9" name="Text 4"/>
          <p:cNvSpPr/>
          <p:nvPr/>
        </p:nvSpPr>
        <p:spPr>
          <a:xfrm>
            <a:off x="2936677" y="6028849"/>
            <a:ext cx="9073158" cy="948690"/>
          </a:xfrm>
          <a:prstGeom prst="rect">
            <a:avLst/>
          </a:prstGeom>
          <a:noFill/>
          <a:ln/>
        </p:spPr>
        <p:txBody>
          <a:bodyPr wrap="square" rtlCol="0" anchor="t"/>
          <a:lstStyle/>
          <a:p>
            <a:pPr algn="l" marL="342900" indent="-342900">
              <a:lnSpc>
                <a:spcPts val="2490"/>
              </a:lnSpc>
              <a:buSzPct val="100000"/>
              <a:buChar char="•"/>
            </a:pPr>
            <a:r>
              <a:rPr lang="en-US" sz="1556" dirty="0">
                <a:solidFill>
                  <a:srgbClr val="000000"/>
                </a:solidFill>
                <a:latin typeface="Instrument Sans" pitchFamily="34" charset="0"/>
                <a:ea typeface="Instrument Sans" pitchFamily="34" charset="-122"/>
                <a:cs typeface="Instrument Sans" pitchFamily="34" charset="-120"/>
              </a:rPr>
              <a:t>Fonksiyon, kullanıcı arayüzünde metin görüntüler. Bunu, aslında metin UI öğesini oluşturan Text() şekillendirilebilir fonksiyonunu çağırarak yapar. Composable fonksiyonlar, diğer composable fonksiyonları çağırarak UI hiyerarşisini yayar.</a:t>
            </a:r>
            <a:endParaRPr lang="en-US" sz="1556" dirty="0"/>
          </a:p>
        </p:txBody>
      </p:sp>
      <p:sp>
        <p:nvSpPr>
          <p:cNvPr id="10" name="Text 5"/>
          <p:cNvSpPr/>
          <p:nvPr/>
        </p:nvSpPr>
        <p:spPr>
          <a:xfrm>
            <a:off x="2936677" y="7056596"/>
            <a:ext cx="9073158" cy="632460"/>
          </a:xfrm>
          <a:prstGeom prst="rect">
            <a:avLst/>
          </a:prstGeom>
          <a:noFill/>
          <a:ln/>
        </p:spPr>
        <p:txBody>
          <a:bodyPr wrap="square" rtlCol="0" anchor="t"/>
          <a:lstStyle/>
          <a:p>
            <a:pPr algn="l" marL="342900" indent="-342900">
              <a:lnSpc>
                <a:spcPts val="2490"/>
              </a:lnSpc>
              <a:buSzPct val="100000"/>
              <a:buChar char="•"/>
            </a:pPr>
            <a:r>
              <a:rPr lang="en-US" sz="1556" dirty="0">
                <a:solidFill>
                  <a:srgbClr val="000000"/>
                </a:solidFill>
                <a:latin typeface="Instrument Sans" pitchFamily="34" charset="0"/>
                <a:ea typeface="Instrument Sans" pitchFamily="34" charset="-122"/>
                <a:cs typeface="Instrument Sans" pitchFamily="34" charset="-120"/>
              </a:rPr>
              <a:t>İşlev hiçbir şey döndürmez. UI yayan oluşturulabilir fonksiyonların </a:t>
            </a:r>
            <a:pPr algn="l" indent="0" marL="0">
              <a:lnSpc>
                <a:spcPts val="2490"/>
              </a:lnSpc>
              <a:buNone/>
            </a:pPr>
            <a:r>
              <a:rPr lang="en-US" sz="1556" b="1" dirty="0">
                <a:solidFill>
                  <a:srgbClr val="000000"/>
                </a:solidFill>
                <a:latin typeface="Instrument Sans" pitchFamily="34" charset="0"/>
                <a:ea typeface="Instrument Sans" pitchFamily="34" charset="-122"/>
                <a:cs typeface="Instrument Sans" pitchFamily="34" charset="-120"/>
              </a:rPr>
              <a:t>herhangi bir şey döndürmesi gerekmez</a:t>
            </a:r>
            <a:pPr algn="l" indent="0" marL="0">
              <a:lnSpc>
                <a:spcPts val="2490"/>
              </a:lnSpc>
              <a:buNone/>
            </a:pPr>
            <a:r>
              <a:rPr lang="en-US" sz="1556" dirty="0">
                <a:solidFill>
                  <a:srgbClr val="000000"/>
                </a:solidFill>
                <a:latin typeface="Instrument Sans" pitchFamily="34" charset="0"/>
                <a:ea typeface="Instrument Sans" pitchFamily="34" charset="-122"/>
                <a:cs typeface="Instrument Sans" pitchFamily="34" charset="-120"/>
              </a:rPr>
              <a:t>, çünkü UI widget'ları oluşturmak yerine istenen ekran durumunu tanımlarlar.</a:t>
            </a:r>
            <a:endParaRPr lang="en-US" sz="1556"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31029"/>
          </a:xfrm>
          <a:prstGeom prst="rect">
            <a:avLst/>
          </a:prstGeom>
        </p:spPr>
      </p:pic>
      <p:sp>
        <p:nvSpPr>
          <p:cNvPr id="5" name="Shape 1"/>
          <p:cNvSpPr/>
          <p:nvPr/>
        </p:nvSpPr>
        <p:spPr>
          <a:xfrm>
            <a:off x="0" y="0"/>
            <a:ext cx="14630400" cy="8231029"/>
          </a:xfrm>
          <a:prstGeom prst="rect">
            <a:avLst/>
          </a:prstGeom>
          <a:solidFill>
            <a:srgbClr val="FFFFFF">
              <a:alpha val="85000"/>
            </a:srgbClr>
          </a:solidFill>
          <a:ln/>
        </p:spPr>
      </p:sp>
      <p:sp>
        <p:nvSpPr>
          <p:cNvPr id="6" name="Text 2"/>
          <p:cNvSpPr/>
          <p:nvPr/>
        </p:nvSpPr>
        <p:spPr>
          <a:xfrm>
            <a:off x="2549843" y="551736"/>
            <a:ext cx="7327821" cy="626983"/>
          </a:xfrm>
          <a:prstGeom prst="rect">
            <a:avLst/>
          </a:prstGeom>
          <a:noFill/>
          <a:ln/>
        </p:spPr>
        <p:txBody>
          <a:bodyPr wrap="none" rtlCol="0" anchor="t"/>
          <a:lstStyle/>
          <a:p>
            <a:pPr indent="0" marL="0">
              <a:lnSpc>
                <a:spcPts val="4937"/>
              </a:lnSpc>
              <a:buNone/>
            </a:pPr>
            <a:r>
              <a:rPr lang="en-US" sz="3950" b="1" dirty="0">
                <a:solidFill>
                  <a:srgbClr val="000000"/>
                </a:solidFill>
                <a:latin typeface="Instrument Sans" pitchFamily="34" charset="0"/>
                <a:ea typeface="Instrument Sans" pitchFamily="34" charset="-122"/>
                <a:cs typeface="Instrument Sans" pitchFamily="34" charset="-120"/>
              </a:rPr>
              <a:t>The Declarative Paradigm Shift</a:t>
            </a:r>
            <a:endParaRPr lang="en-US" sz="3950" dirty="0"/>
          </a:p>
        </p:txBody>
      </p:sp>
      <p:sp>
        <p:nvSpPr>
          <p:cNvPr id="7" name="Text 3"/>
          <p:cNvSpPr/>
          <p:nvPr/>
        </p:nvSpPr>
        <p:spPr>
          <a:xfrm>
            <a:off x="2549843" y="1479590"/>
            <a:ext cx="9530715" cy="1283970"/>
          </a:xfrm>
          <a:prstGeom prst="rect">
            <a:avLst/>
          </a:prstGeom>
          <a:noFill/>
          <a:ln/>
        </p:spPr>
        <p:txBody>
          <a:bodyPr wrap="square" rtlCol="0" anchor="t"/>
          <a:lstStyle/>
          <a:p>
            <a:pPr indent="0" marL="0">
              <a:lnSpc>
                <a:spcPts val="2528"/>
              </a:lnSpc>
              <a:buNone/>
            </a:pPr>
            <a:r>
              <a:rPr lang="en-US" sz="1580" dirty="0">
                <a:solidFill>
                  <a:srgbClr val="000000"/>
                </a:solidFill>
                <a:latin typeface="Instrument Sans" pitchFamily="34" charset="0"/>
                <a:ea typeface="Instrument Sans" pitchFamily="34" charset="-122"/>
                <a:cs typeface="Instrument Sans" pitchFamily="34" charset="-120"/>
              </a:rPr>
              <a:t>Birçok zorunlu nesne yönelimli kullanıcı arabirimi araç setinde, kullanıcı arabirimini bir pencere öğeleri ağacı oluşturarak başlatırsınız. Bunu genellikle bir XML düzen dosyasını şişirerek yaparsınız. Her widget kendi iç durumunu korur ve uygulama mantığının widget ile etkileşime girmesini sağlayan getter ve setter yöntemlerini ortaya çıkarır.</a:t>
            </a:r>
            <a:endParaRPr lang="en-US" sz="1580" dirty="0"/>
          </a:p>
        </p:txBody>
      </p:sp>
      <p:sp>
        <p:nvSpPr>
          <p:cNvPr id="8" name="Text 4"/>
          <p:cNvSpPr/>
          <p:nvPr/>
        </p:nvSpPr>
        <p:spPr>
          <a:xfrm>
            <a:off x="2549843" y="2989183"/>
            <a:ext cx="9530715" cy="1283970"/>
          </a:xfrm>
          <a:prstGeom prst="rect">
            <a:avLst/>
          </a:prstGeom>
          <a:noFill/>
          <a:ln/>
        </p:spPr>
        <p:txBody>
          <a:bodyPr wrap="square" rtlCol="0" anchor="t"/>
          <a:lstStyle/>
          <a:p>
            <a:pPr indent="0" marL="0">
              <a:lnSpc>
                <a:spcPts val="2528"/>
              </a:lnSpc>
              <a:buNone/>
            </a:pPr>
            <a:r>
              <a:rPr lang="en-US" sz="1580" b="1" dirty="0">
                <a:solidFill>
                  <a:srgbClr val="000000"/>
                </a:solidFill>
                <a:latin typeface="Instrument Sans" pitchFamily="34" charset="0"/>
                <a:ea typeface="Instrument Sans" pitchFamily="34" charset="-122"/>
                <a:cs typeface="Instrument Sans" pitchFamily="34" charset="-120"/>
              </a:rPr>
              <a:t>Compose'un bildirimsel (declarative) yaklaşımında, kullanıcı arayüzünü farklı argümanlarla aynı composable fonksiyonunu çağırarak güncellersiniz.</a:t>
            </a:r>
            <a:pPr indent="0" marL="0">
              <a:lnSpc>
                <a:spcPts val="2528"/>
              </a:lnSpc>
              <a:buNone/>
            </a:pPr>
            <a:r>
              <a:rPr lang="en-US" sz="1580" dirty="0">
                <a:solidFill>
                  <a:srgbClr val="000000"/>
                </a:solidFill>
                <a:latin typeface="Instrument Sans" pitchFamily="34" charset="0"/>
                <a:ea typeface="Instrument Sans" pitchFamily="34" charset="-122"/>
                <a:cs typeface="Instrument Sans" pitchFamily="34" charset="-120"/>
              </a:rPr>
              <a:t> Bu, ViewModel gibi mimari modellere durum sağlamayı kolaylaştırır. Ardından, composable fonksiyonlar, gözlemlenebilir veriler her güncellendiğinde mevcut uygulama durumunu bir kullanıcı arayüzüne dönüştürmekten sorumludur.</a:t>
            </a:r>
            <a:endParaRPr lang="en-US" sz="1580" dirty="0"/>
          </a:p>
        </p:txBody>
      </p:sp>
      <p:pic>
        <p:nvPicPr>
          <p:cNvPr id="9" name="Image 2" descr="preencoded.png">    </p:cNvPr>
          <p:cNvPicPr>
            <a:picLocks noChangeAspect="1"/>
          </p:cNvPicPr>
          <p:nvPr/>
        </p:nvPicPr>
        <p:blipFill>
          <a:blip r:embed="rId3"/>
          <a:stretch>
            <a:fillRect/>
          </a:stretch>
        </p:blipFill>
        <p:spPr>
          <a:xfrm>
            <a:off x="4489371" y="4498777"/>
            <a:ext cx="5651540" cy="3180517"/>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977753" y="666512"/>
            <a:ext cx="8674894" cy="876538"/>
          </a:xfrm>
          <a:prstGeom prst="rect">
            <a:avLst/>
          </a:prstGeom>
          <a:noFill/>
          <a:ln/>
        </p:spPr>
        <p:txBody>
          <a:bodyPr wrap="square" rtlCol="0" anchor="t"/>
          <a:lstStyle/>
          <a:p>
            <a:pPr algn="l" indent="0" marL="0">
              <a:lnSpc>
                <a:spcPts val="2301"/>
              </a:lnSpc>
              <a:buNone/>
            </a:pPr>
            <a:r>
              <a:rPr lang="en-US" sz="1438" b="1" dirty="0">
                <a:solidFill>
                  <a:srgbClr val="000000"/>
                </a:solidFill>
                <a:latin typeface="Instrument Sans" pitchFamily="34" charset="0"/>
                <a:ea typeface="Instrument Sans" pitchFamily="34" charset="-122"/>
                <a:cs typeface="Instrument Sans" pitchFamily="34" charset="-120"/>
              </a:rPr>
              <a:t>Uygulama mantığı, en üst düzey composable fonksiyona veri sağlar.</a:t>
            </a:r>
            <a:pPr algn="l" indent="0" marL="0">
              <a:lnSpc>
                <a:spcPts val="2301"/>
              </a:lnSpc>
              <a:buNone/>
            </a:pPr>
            <a:r>
              <a:rPr lang="en-US" sz="1438" dirty="0">
                <a:solidFill>
                  <a:srgbClr val="000000"/>
                </a:solidFill>
                <a:latin typeface="Instrument Sans" pitchFamily="34" charset="0"/>
                <a:ea typeface="Instrument Sans" pitchFamily="34" charset="-122"/>
                <a:cs typeface="Instrument Sans" pitchFamily="34" charset="-120"/>
              </a:rPr>
              <a:t> Bu işlev, diğer composable fonksiyonları çağırarak kullanıcı arayüzünü tanımlamak için verileri kullanır ve uygun verileri bu birleştirilebilirlere ve hiyerarşide aşağıya doğru iletir.</a:t>
            </a:r>
            <a:endParaRPr lang="en-US" sz="1438" dirty="0"/>
          </a:p>
        </p:txBody>
      </p:sp>
      <p:sp>
        <p:nvSpPr>
          <p:cNvPr id="7" name="Text 3"/>
          <p:cNvSpPr/>
          <p:nvPr/>
        </p:nvSpPr>
        <p:spPr>
          <a:xfrm>
            <a:off x="2977753" y="1748433"/>
            <a:ext cx="8674894" cy="1168718"/>
          </a:xfrm>
          <a:prstGeom prst="rect">
            <a:avLst/>
          </a:prstGeom>
          <a:noFill/>
          <a:ln/>
        </p:spPr>
        <p:txBody>
          <a:bodyPr wrap="square" rtlCol="0" anchor="t"/>
          <a:lstStyle/>
          <a:p>
            <a:pPr indent="0" marL="0">
              <a:lnSpc>
                <a:spcPts val="2301"/>
              </a:lnSpc>
              <a:buNone/>
            </a:pPr>
            <a:r>
              <a:rPr lang="en-US" sz="1438" dirty="0">
                <a:solidFill>
                  <a:srgbClr val="000000"/>
                </a:solidFill>
                <a:latin typeface="Instrument Sans" pitchFamily="34" charset="0"/>
                <a:ea typeface="Instrument Sans" pitchFamily="34" charset="-122"/>
                <a:cs typeface="Instrument Sans" pitchFamily="34" charset="-120"/>
              </a:rPr>
              <a:t>Kullanıcı UI ile etkileşime girdiğinde, kullanıcı arayüzü </a:t>
            </a:r>
            <a:pPr indent="0" marL="0">
              <a:lnSpc>
                <a:spcPts val="2301"/>
              </a:lnSpc>
              <a:buNone/>
            </a:pPr>
            <a:r>
              <a:rPr lang="en-US" sz="1438" b="1" dirty="0">
                <a:solidFill>
                  <a:srgbClr val="000000"/>
                </a:solidFill>
                <a:latin typeface="Instrument Sans" pitchFamily="34" charset="0"/>
                <a:ea typeface="Instrument Sans" pitchFamily="34" charset="-122"/>
                <a:cs typeface="Instrument Sans" pitchFamily="34" charset="-120"/>
              </a:rPr>
              <a:t>onClick</a:t>
            </a:r>
            <a:pPr indent="0" marL="0">
              <a:lnSpc>
                <a:spcPts val="2301"/>
              </a:lnSpc>
              <a:buNone/>
            </a:pPr>
            <a:r>
              <a:rPr lang="en-US" sz="1438" dirty="0">
                <a:solidFill>
                  <a:srgbClr val="000000"/>
                </a:solidFill>
                <a:latin typeface="Instrument Sans" pitchFamily="34" charset="0"/>
                <a:ea typeface="Instrument Sans" pitchFamily="34" charset="-122"/>
                <a:cs typeface="Instrument Sans" pitchFamily="34" charset="-120"/>
              </a:rPr>
              <a:t> gibi olayları kullanır. Bu aksiyonlar, daha sonra uygulamanın durumunu değiştirebilecek olan app logic yani uygulama mantığı bilgilendirmelidir. </a:t>
            </a:r>
            <a:pPr indent="0" marL="0">
              <a:lnSpc>
                <a:spcPts val="2301"/>
              </a:lnSpc>
              <a:buNone/>
            </a:pPr>
            <a:r>
              <a:rPr lang="en-US" sz="1438" u="sng" dirty="0">
                <a:solidFill>
                  <a:srgbClr val="000000"/>
                </a:solidFill>
                <a:latin typeface="Instrument Sans" pitchFamily="34" charset="0"/>
                <a:ea typeface="Instrument Sans" pitchFamily="34" charset="-122"/>
                <a:cs typeface="Instrument Sans" pitchFamily="34" charset="-120"/>
              </a:rPr>
              <a:t>Durum değiştiğinde, compasable fonksiyonlar yeni verilerle tekrar çağrılır</a:t>
            </a:r>
            <a:pPr indent="0" marL="0">
              <a:lnSpc>
                <a:spcPts val="2301"/>
              </a:lnSpc>
              <a:buNone/>
            </a:pPr>
            <a:r>
              <a:rPr lang="en-US" sz="1438" dirty="0">
                <a:solidFill>
                  <a:srgbClr val="000000"/>
                </a:solidFill>
                <a:latin typeface="Instrument Sans" pitchFamily="34" charset="0"/>
                <a:ea typeface="Instrument Sans" pitchFamily="34" charset="-122"/>
                <a:cs typeface="Instrument Sans" pitchFamily="34" charset="-120"/>
              </a:rPr>
              <a:t>. Bu, UI öğelerinin yeniden çizilmesine neden olur, bu işleme "</a:t>
            </a:r>
            <a:pPr indent="0" marL="0">
              <a:lnSpc>
                <a:spcPts val="2301"/>
              </a:lnSpc>
              <a:buNone/>
            </a:pPr>
            <a:r>
              <a:rPr lang="en-US" sz="1438" b="1" dirty="0">
                <a:solidFill>
                  <a:srgbClr val="000000"/>
                </a:solidFill>
                <a:latin typeface="Instrument Sans" pitchFamily="34" charset="0"/>
                <a:ea typeface="Instrument Sans" pitchFamily="34" charset="-122"/>
                <a:cs typeface="Instrument Sans" pitchFamily="34" charset="-120"/>
              </a:rPr>
              <a:t>recomposition</a:t>
            </a:r>
            <a:pPr indent="0" marL="0">
              <a:lnSpc>
                <a:spcPts val="2301"/>
              </a:lnSpc>
              <a:buNone/>
            </a:pPr>
            <a:r>
              <a:rPr lang="en-US" sz="1438" dirty="0">
                <a:solidFill>
                  <a:srgbClr val="000000"/>
                </a:solidFill>
                <a:latin typeface="Instrument Sans" pitchFamily="34" charset="0"/>
                <a:ea typeface="Instrument Sans" pitchFamily="34" charset="-122"/>
                <a:cs typeface="Instrument Sans" pitchFamily="34" charset="-120"/>
              </a:rPr>
              <a:t>" denir.</a:t>
            </a:r>
            <a:endParaRPr lang="en-US" sz="1438" dirty="0"/>
          </a:p>
        </p:txBody>
      </p:sp>
      <p:pic>
        <p:nvPicPr>
          <p:cNvPr id="8" name="Image 2" descr="preencoded.png">    </p:cNvPr>
          <p:cNvPicPr>
            <a:picLocks noChangeAspect="1"/>
          </p:cNvPicPr>
          <p:nvPr/>
        </p:nvPicPr>
        <p:blipFill>
          <a:blip r:embed="rId3"/>
          <a:stretch>
            <a:fillRect/>
          </a:stretch>
        </p:blipFill>
        <p:spPr>
          <a:xfrm>
            <a:off x="4185166" y="3122533"/>
            <a:ext cx="6260068" cy="3522940"/>
          </a:xfrm>
          <a:prstGeom prst="rect">
            <a:avLst/>
          </a:prstGeom>
        </p:spPr>
      </p:pic>
      <p:sp>
        <p:nvSpPr>
          <p:cNvPr id="9" name="Text 4"/>
          <p:cNvSpPr/>
          <p:nvPr/>
        </p:nvSpPr>
        <p:spPr>
          <a:xfrm>
            <a:off x="2977753" y="6850856"/>
            <a:ext cx="8674894" cy="876538"/>
          </a:xfrm>
          <a:prstGeom prst="rect">
            <a:avLst/>
          </a:prstGeom>
          <a:noFill/>
          <a:ln/>
        </p:spPr>
        <p:txBody>
          <a:bodyPr wrap="square" rtlCol="0" anchor="t"/>
          <a:lstStyle/>
          <a:p>
            <a:pPr indent="0" marL="0">
              <a:lnSpc>
                <a:spcPts val="2301"/>
              </a:lnSpc>
              <a:buNone/>
            </a:pPr>
            <a:r>
              <a:rPr lang="en-US" sz="1438" b="1" dirty="0">
                <a:solidFill>
                  <a:srgbClr val="000000"/>
                </a:solidFill>
                <a:latin typeface="Instrument Sans" pitchFamily="34" charset="0"/>
                <a:ea typeface="Instrument Sans" pitchFamily="34" charset="-122"/>
                <a:cs typeface="Instrument Sans" pitchFamily="34" charset="-120"/>
              </a:rPr>
              <a:t>Kullanıcı bir UI öğesiyle etkileşime girerek bir olayın tetiklenmesine neden oldu. App logic olaya yanıt verir, ardından composable fonksiyonlar gerekirse yeni parametrelerle otomatik olarak tekrar çağrılır.</a:t>
            </a:r>
            <a:endParaRPr lang="en-US" sz="1438"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32577"/>
          </a:xfrm>
          <a:prstGeom prst="rect">
            <a:avLst/>
          </a:prstGeom>
        </p:spPr>
      </p:pic>
      <p:sp>
        <p:nvSpPr>
          <p:cNvPr id="5" name="Shape 1"/>
          <p:cNvSpPr/>
          <p:nvPr/>
        </p:nvSpPr>
        <p:spPr>
          <a:xfrm>
            <a:off x="0" y="0"/>
            <a:ext cx="14630400" cy="8232577"/>
          </a:xfrm>
          <a:prstGeom prst="rect">
            <a:avLst/>
          </a:prstGeom>
          <a:solidFill>
            <a:srgbClr val="FFFFFF">
              <a:alpha val="85000"/>
            </a:srgbClr>
          </a:solidFill>
          <a:ln/>
        </p:spPr>
      </p:sp>
      <p:sp>
        <p:nvSpPr>
          <p:cNvPr id="6" name="Text 2"/>
          <p:cNvSpPr/>
          <p:nvPr/>
        </p:nvSpPr>
        <p:spPr>
          <a:xfrm>
            <a:off x="2086332" y="605433"/>
            <a:ext cx="5503902" cy="687943"/>
          </a:xfrm>
          <a:prstGeom prst="rect">
            <a:avLst/>
          </a:prstGeom>
          <a:noFill/>
          <a:ln/>
        </p:spPr>
        <p:txBody>
          <a:bodyPr wrap="none" rtlCol="0" anchor="t"/>
          <a:lstStyle/>
          <a:p>
            <a:pPr algn="l" indent="0" marL="0">
              <a:lnSpc>
                <a:spcPts val="5417"/>
              </a:lnSpc>
              <a:buNone/>
            </a:pPr>
            <a:r>
              <a:rPr lang="en-US" sz="4334" b="1" dirty="0">
                <a:solidFill>
                  <a:srgbClr val="000000"/>
                </a:solidFill>
                <a:latin typeface="Instrument Sans" pitchFamily="34" charset="0"/>
                <a:ea typeface="Instrument Sans" pitchFamily="34" charset="-122"/>
                <a:cs typeface="Instrument Sans" pitchFamily="34" charset="-120"/>
              </a:rPr>
              <a:t>Dynamic Content</a:t>
            </a:r>
            <a:endParaRPr lang="en-US" sz="4334" dirty="0"/>
          </a:p>
        </p:txBody>
      </p:sp>
      <p:sp>
        <p:nvSpPr>
          <p:cNvPr id="7" name="Text 3"/>
          <p:cNvSpPr/>
          <p:nvPr/>
        </p:nvSpPr>
        <p:spPr>
          <a:xfrm>
            <a:off x="2086332" y="1623536"/>
            <a:ext cx="10457617" cy="1056561"/>
          </a:xfrm>
          <a:prstGeom prst="rect">
            <a:avLst/>
          </a:prstGeom>
          <a:noFill/>
          <a:ln/>
        </p:spPr>
        <p:txBody>
          <a:bodyPr wrap="square" rtlCol="0" anchor="t"/>
          <a:lstStyle/>
          <a:p>
            <a:pPr indent="0" marL="0">
              <a:lnSpc>
                <a:spcPts val="2774"/>
              </a:lnSpc>
              <a:buNone/>
            </a:pPr>
            <a:r>
              <a:rPr lang="en-US" sz="1734" dirty="0">
                <a:solidFill>
                  <a:srgbClr val="000000"/>
                </a:solidFill>
                <a:latin typeface="Instrument Sans" pitchFamily="34" charset="0"/>
                <a:ea typeface="Instrument Sans" pitchFamily="34" charset="-122"/>
                <a:cs typeface="Instrument Sans" pitchFamily="34" charset="-120"/>
              </a:rPr>
              <a:t>Composable fonksiyonlar XML yerine Kotlin ile yazıldığından, diğer Kotlin kodları kadar dinamik olabilirler. Örneğin, bir kullanıcı listesini selamlayan bir kullanıcı arayüzü oluşturmak istediğinizi varsayalım:</a:t>
            </a:r>
            <a:endParaRPr lang="en-US" sz="1734" dirty="0"/>
          </a:p>
        </p:txBody>
      </p:sp>
      <p:sp>
        <p:nvSpPr>
          <p:cNvPr id="8" name="Shape 4"/>
          <p:cNvSpPr/>
          <p:nvPr/>
        </p:nvSpPr>
        <p:spPr>
          <a:xfrm>
            <a:off x="2086332" y="2927747"/>
            <a:ext cx="10457617" cy="2443163"/>
          </a:xfrm>
          <a:prstGeom prst="roundRect">
            <a:avLst>
              <a:gd name="adj" fmla="val 4055"/>
            </a:avLst>
          </a:prstGeom>
          <a:solidFill>
            <a:srgbClr val="F1F1F4"/>
          </a:solidFill>
          <a:ln/>
        </p:spPr>
      </p:sp>
      <p:sp>
        <p:nvSpPr>
          <p:cNvPr id="9" name="Shape 5"/>
          <p:cNvSpPr/>
          <p:nvPr/>
        </p:nvSpPr>
        <p:spPr>
          <a:xfrm>
            <a:off x="2075378" y="2927747"/>
            <a:ext cx="10479524" cy="2443163"/>
          </a:xfrm>
          <a:prstGeom prst="roundRect">
            <a:avLst>
              <a:gd name="adj" fmla="val 1352"/>
            </a:avLst>
          </a:prstGeom>
          <a:solidFill>
            <a:srgbClr val="F1F1F4"/>
          </a:solidFill>
          <a:ln/>
        </p:spPr>
      </p:sp>
      <p:sp>
        <p:nvSpPr>
          <p:cNvPr id="10" name="Text 6"/>
          <p:cNvSpPr/>
          <p:nvPr/>
        </p:nvSpPr>
        <p:spPr>
          <a:xfrm>
            <a:off x="2295525" y="3092768"/>
            <a:ext cx="10039231" cy="2113121"/>
          </a:xfrm>
          <a:prstGeom prst="rect">
            <a:avLst/>
          </a:prstGeom>
          <a:noFill/>
          <a:ln/>
        </p:spPr>
        <p:txBody>
          <a:bodyPr wrap="square" rtlCol="0" anchor="t"/>
          <a:lstStyle/>
          <a:p>
            <a:pPr indent="0" marL="0">
              <a:lnSpc>
                <a:spcPts val="2774"/>
              </a:lnSpc>
              <a:buNone/>
            </a:pPr>
            <a:r>
              <a:rPr lang="en-US" sz="1734" dirty="0">
                <a:solidFill>
                  <a:srgbClr val="000000"/>
                </a:solidFill>
                <a:highlight>
                  <a:srgbClr val="F1F1F4"/>
                </a:highlight>
                <a:latin typeface="Consolas" pitchFamily="34" charset="0"/>
                <a:ea typeface="Consolas" pitchFamily="34" charset="-122"/>
                <a:cs typeface="Consolas" pitchFamily="34" charset="-120"/>
              </a:rPr>
              <a:t>@Composable</a:t>
            </a:r>
            <a:endParaRPr lang="en-US" sz="1734" dirty="0"/>
          </a:p>
          <a:p>
            <a:pPr indent="0" marL="0">
              <a:lnSpc>
                <a:spcPts val="2774"/>
              </a:lnSpc>
              <a:buNone/>
            </a:pPr>
            <a:r>
              <a:rPr lang="en-US" sz="1734" dirty="0">
                <a:solidFill>
                  <a:srgbClr val="000000"/>
                </a:solidFill>
                <a:highlight>
                  <a:srgbClr val="F1F1F4"/>
                </a:highlight>
                <a:latin typeface="Consolas" pitchFamily="34" charset="0"/>
                <a:ea typeface="Consolas" pitchFamily="34" charset="-122"/>
                <a:cs typeface="Consolas" pitchFamily="34" charset="-120"/>
              </a:rPr>
              <a:t>fun Greeting(names: List&lt;String&gt;) {</a:t>
            </a:r>
            <a:endParaRPr lang="en-US" sz="1734" dirty="0"/>
          </a:p>
          <a:p>
            <a:pPr indent="0" marL="0">
              <a:lnSpc>
                <a:spcPts val="2774"/>
              </a:lnSpc>
              <a:buNone/>
            </a:pPr>
            <a:r>
              <a:rPr lang="en-US" sz="1734" dirty="0">
                <a:solidFill>
                  <a:srgbClr val="000000"/>
                </a:solidFill>
                <a:highlight>
                  <a:srgbClr val="F1F1F4"/>
                </a:highlight>
                <a:latin typeface="Consolas" pitchFamily="34" charset="0"/>
                <a:ea typeface="Consolas" pitchFamily="34" charset="-122"/>
                <a:cs typeface="Consolas" pitchFamily="34" charset="-120"/>
              </a:rPr>
              <a:t>    for (name in names) {</a:t>
            </a:r>
            <a:endParaRPr lang="en-US" sz="1734" dirty="0"/>
          </a:p>
          <a:p>
            <a:pPr indent="0" marL="0">
              <a:lnSpc>
                <a:spcPts val="2774"/>
              </a:lnSpc>
              <a:buNone/>
            </a:pPr>
            <a:r>
              <a:rPr lang="en-US" sz="1734" dirty="0">
                <a:solidFill>
                  <a:srgbClr val="000000"/>
                </a:solidFill>
                <a:highlight>
                  <a:srgbClr val="F1F1F4"/>
                </a:highlight>
                <a:latin typeface="Consolas" pitchFamily="34" charset="0"/>
                <a:ea typeface="Consolas" pitchFamily="34" charset="-122"/>
                <a:cs typeface="Consolas" pitchFamily="34" charset="-120"/>
              </a:rPr>
              <a:t>        Text("Hello $name")</a:t>
            </a:r>
            <a:endParaRPr lang="en-US" sz="1734" dirty="0"/>
          </a:p>
          <a:p>
            <a:pPr indent="0" marL="0">
              <a:lnSpc>
                <a:spcPts val="2774"/>
              </a:lnSpc>
              <a:buNone/>
            </a:pPr>
            <a:r>
              <a:rPr lang="en-US" sz="1734" dirty="0">
                <a:solidFill>
                  <a:srgbClr val="000000"/>
                </a:solidFill>
                <a:highlight>
                  <a:srgbClr val="F1F1F4"/>
                </a:highlight>
                <a:latin typeface="Consolas" pitchFamily="34" charset="0"/>
                <a:ea typeface="Consolas" pitchFamily="34" charset="-122"/>
                <a:cs typeface="Consolas" pitchFamily="34" charset="-120"/>
              </a:rPr>
              <a:t>    }</a:t>
            </a:r>
            <a:endParaRPr lang="en-US" sz="1734" dirty="0"/>
          </a:p>
          <a:p>
            <a:pPr indent="0" marL="0">
              <a:lnSpc>
                <a:spcPts val="2774"/>
              </a:lnSpc>
              <a:buNone/>
            </a:pPr>
            <a:r>
              <a:rPr lang="en-US" sz="1734" dirty="0">
                <a:solidFill>
                  <a:srgbClr val="000000"/>
                </a:solidFill>
                <a:highlight>
                  <a:srgbClr val="F1F1F4"/>
                </a:highlight>
                <a:latin typeface="Consolas" pitchFamily="34" charset="0"/>
                <a:ea typeface="Consolas" pitchFamily="34" charset="-122"/>
                <a:cs typeface="Consolas" pitchFamily="34" charset="-120"/>
              </a:rPr>
              <a:t>}</a:t>
            </a:r>
            <a:endParaRPr lang="en-US" sz="1734" dirty="0"/>
          </a:p>
        </p:txBody>
      </p:sp>
      <p:sp>
        <p:nvSpPr>
          <p:cNvPr id="11" name="Text 7"/>
          <p:cNvSpPr/>
          <p:nvPr/>
        </p:nvSpPr>
        <p:spPr>
          <a:xfrm>
            <a:off x="2438400" y="5618559"/>
            <a:ext cx="10105549" cy="352187"/>
          </a:xfrm>
          <a:prstGeom prst="rect">
            <a:avLst/>
          </a:prstGeom>
          <a:noFill/>
          <a:ln/>
        </p:spPr>
        <p:txBody>
          <a:bodyPr wrap="none" rtlCol="0" anchor="t"/>
          <a:lstStyle/>
          <a:p>
            <a:pPr algn="l" marL="342900" indent="-342900">
              <a:lnSpc>
                <a:spcPts val="2774"/>
              </a:lnSpc>
              <a:buSzPct val="100000"/>
              <a:buChar char="•"/>
            </a:pPr>
            <a:r>
              <a:rPr lang="en-US" sz="1734" dirty="0">
                <a:solidFill>
                  <a:srgbClr val="000000"/>
                </a:solidFill>
                <a:latin typeface="Instrument Sans" pitchFamily="34" charset="0"/>
                <a:ea typeface="Instrument Sans" pitchFamily="34" charset="-122"/>
                <a:cs typeface="Instrument Sans" pitchFamily="34" charset="-120"/>
              </a:rPr>
              <a:t>Bu fonksiyon bir isim listesi alır ve her kullanıcı için bir karşılama mesajı oluşturur. </a:t>
            </a:r>
            <a:endParaRPr lang="en-US" sz="1734" dirty="0"/>
          </a:p>
        </p:txBody>
      </p:sp>
      <p:sp>
        <p:nvSpPr>
          <p:cNvPr id="12" name="Text 8"/>
          <p:cNvSpPr/>
          <p:nvPr/>
        </p:nvSpPr>
        <p:spPr>
          <a:xfrm>
            <a:off x="2086332" y="6218396"/>
            <a:ext cx="10457617" cy="1408748"/>
          </a:xfrm>
          <a:prstGeom prst="rect">
            <a:avLst/>
          </a:prstGeom>
          <a:noFill/>
          <a:ln/>
        </p:spPr>
        <p:txBody>
          <a:bodyPr wrap="square" rtlCol="0" anchor="t"/>
          <a:lstStyle/>
          <a:p>
            <a:pPr indent="0" marL="0">
              <a:lnSpc>
                <a:spcPts val="2774"/>
              </a:lnSpc>
              <a:buNone/>
            </a:pPr>
            <a:r>
              <a:rPr lang="en-US" sz="1734" dirty="0">
                <a:solidFill>
                  <a:srgbClr val="000000"/>
                </a:solidFill>
                <a:latin typeface="Instrument Sans" pitchFamily="34" charset="0"/>
                <a:ea typeface="Instrument Sans" pitchFamily="34" charset="-122"/>
                <a:cs typeface="Instrument Sans" pitchFamily="34" charset="-120"/>
              </a:rPr>
              <a:t>Composable fonksiyonlar oldukça karmaşık olabilir. Belirli bir UI öğesini göstermek isteyip istemediğinize karar vermek için if kondisyonlarını kullanabilirsiniz. Döngüler kullanabilirsiniz. Yardımcı fonksiyonları çağırabilirsiniz. Temel dilin tüm esnekliğine sahip olursunuz. </a:t>
            </a:r>
            <a:pPr indent="0" marL="0">
              <a:lnSpc>
                <a:spcPts val="2774"/>
              </a:lnSpc>
              <a:buNone/>
            </a:pPr>
            <a:r>
              <a:rPr lang="en-US" sz="1734" b="1" dirty="0">
                <a:solidFill>
                  <a:srgbClr val="000000"/>
                </a:solidFill>
                <a:latin typeface="Instrument Sans" pitchFamily="34" charset="0"/>
                <a:ea typeface="Instrument Sans" pitchFamily="34" charset="-122"/>
                <a:cs typeface="Instrument Sans" pitchFamily="34" charset="-120"/>
              </a:rPr>
              <a:t>Bu güç ve esneklik Jetpack Compose'un en önemli avantajlarından biridir.</a:t>
            </a:r>
            <a:endParaRPr lang="en-US" sz="1734"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pic>
        <p:nvPicPr>
          <p:cNvPr id="6" name="Image 2" descr="preencoded.png">    </p:cNvPr>
          <p:cNvPicPr>
            <a:picLocks noChangeAspect="1"/>
          </p:cNvPicPr>
          <p:nvPr/>
        </p:nvPicPr>
        <p:blipFill>
          <a:blip r:embed="rId3"/>
          <a:stretch>
            <a:fillRect/>
          </a:stretch>
        </p:blipFill>
        <p:spPr>
          <a:xfrm>
            <a:off x="2037993" y="2552224"/>
            <a:ext cx="1086207" cy="1241346"/>
          </a:xfrm>
          <a:prstGeom prst="rect">
            <a:avLst/>
          </a:prstGeom>
        </p:spPr>
      </p:pic>
      <p:sp>
        <p:nvSpPr>
          <p:cNvPr id="7" name="Text 2"/>
          <p:cNvSpPr/>
          <p:nvPr/>
        </p:nvSpPr>
        <p:spPr>
          <a:xfrm>
            <a:off x="4425315" y="2524482"/>
            <a:ext cx="7525822" cy="555427"/>
          </a:xfrm>
          <a:prstGeom prst="rect">
            <a:avLst/>
          </a:prstGeom>
          <a:noFill/>
          <a:ln/>
        </p:spPr>
        <p:txBody>
          <a:bodyPr wrap="none" rtlCol="0" anchor="t"/>
          <a:lstStyle/>
          <a:p>
            <a:pPr algn="ctr" indent="0" marL="0">
              <a:lnSpc>
                <a:spcPts val="4374"/>
              </a:lnSpc>
              <a:buNone/>
            </a:pPr>
            <a:r>
              <a:rPr lang="en-US" sz="3499" b="1" dirty="0">
                <a:solidFill>
                  <a:srgbClr val="000000"/>
                </a:solidFill>
                <a:latin typeface="Instrument Sans" pitchFamily="34" charset="0"/>
                <a:ea typeface="Instrument Sans" pitchFamily="34" charset="-122"/>
                <a:cs typeface="Instrument Sans" pitchFamily="34" charset="-120"/>
              </a:rPr>
              <a:t>linkedin.com/in/ibrahimcanerdogan</a:t>
            </a:r>
            <a:endParaRPr lang="en-US" sz="3499" dirty="0"/>
          </a:p>
        </p:txBody>
      </p:sp>
      <p:pic>
        <p:nvPicPr>
          <p:cNvPr id="8" name="Image 3" descr="preencoded.png">    </p:cNvPr>
          <p:cNvPicPr>
            <a:picLocks noChangeAspect="1"/>
          </p:cNvPicPr>
          <p:nvPr/>
        </p:nvPicPr>
        <p:blipFill>
          <a:blip r:embed="rId4"/>
          <a:stretch>
            <a:fillRect/>
          </a:stretch>
        </p:blipFill>
        <p:spPr>
          <a:xfrm>
            <a:off x="2037993" y="4543306"/>
            <a:ext cx="1098590" cy="1133951"/>
          </a:xfrm>
          <a:prstGeom prst="rect">
            <a:avLst/>
          </a:prstGeom>
        </p:spPr>
      </p:pic>
      <p:sp>
        <p:nvSpPr>
          <p:cNvPr id="9" name="Text 3"/>
          <p:cNvSpPr/>
          <p:nvPr/>
        </p:nvSpPr>
        <p:spPr>
          <a:xfrm>
            <a:off x="5721072" y="4515564"/>
            <a:ext cx="5200650" cy="555427"/>
          </a:xfrm>
          <a:prstGeom prst="rect">
            <a:avLst/>
          </a:prstGeom>
          <a:noFill/>
          <a:ln/>
        </p:spPr>
        <p:txBody>
          <a:bodyPr wrap="none" rtlCol="0" anchor="t"/>
          <a:lstStyle/>
          <a:p>
            <a:pPr algn="ctr" indent="0" marL="0">
              <a:lnSpc>
                <a:spcPts val="4374"/>
              </a:lnSpc>
              <a:buNone/>
            </a:pPr>
            <a:r>
              <a:rPr lang="en-US" sz="3499" b="1" dirty="0">
                <a:solidFill>
                  <a:srgbClr val="000000"/>
                </a:solidFill>
                <a:latin typeface="Instrument Sans" pitchFamily="34" charset="0"/>
                <a:ea typeface="Instrument Sans" pitchFamily="34" charset="-122"/>
                <a:cs typeface="Instrument Sans" pitchFamily="34" charset="-120"/>
              </a:rPr>
              <a:t>github.com/icanerdogan</a:t>
            </a:r>
            <a:endParaRPr lang="en-US" sz="3499" dirty="0"/>
          </a:p>
        </p:txBody>
      </p:sp>
      <p:pic>
        <p:nvPicPr>
          <p:cNvPr id="10"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2024-03-18T10:43:15Z</dcterms:created>
  <dcterms:modified xsi:type="dcterms:W3CDTF">2024-03-18T10:43:15Z</dcterms:modified>
</cp:coreProperties>
</file>